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63" r:id="rId7"/>
    <p:sldId id="271" r:id="rId8"/>
    <p:sldId id="264" r:id="rId9"/>
    <p:sldId id="266" r:id="rId10"/>
    <p:sldId id="265" r:id="rId11"/>
    <p:sldId id="267" r:id="rId12"/>
    <p:sldId id="268" r:id="rId13"/>
    <p:sldId id="269" r:id="rId14"/>
    <p:sldId id="272" r:id="rId15"/>
    <p:sldId id="270" r:id="rId16"/>
    <p:sldId id="258"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1" d="100"/>
          <a:sy n="91" d="100"/>
        </p:scale>
        <p:origin x="12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g>
</file>

<file path=ppt/media/image5.png>
</file>

<file path=ppt/media/image6.png>
</file>

<file path=ppt/media/image7.gif>
</file>

<file path=ppt/media/image8.png>
</file>

<file path=ppt/media/media1.wmv>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1538287"/>
            <a:ext cx="6858000" cy="2387600"/>
          </a:xfrm>
        </p:spPr>
        <p:txBody>
          <a:bodyPr anchor="b">
            <a:normAutofit/>
          </a:bodyPr>
          <a:lstStyle>
            <a:lvl1pPr marL="0" marR="0" indent="0" algn="ctr" defTabSz="685800" rtl="0" eaLnBrk="1" fontAlgn="auto" latinLnBrk="0" hangingPunct="1">
              <a:lnSpc>
                <a:spcPct val="90000"/>
              </a:lnSpc>
              <a:spcBef>
                <a:spcPct val="0"/>
              </a:spcBef>
              <a:spcAft>
                <a:spcPts val="0"/>
              </a:spcAft>
              <a:buClrTx/>
              <a:buSzTx/>
              <a:buFontTx/>
              <a:buNone/>
              <a:tabLst/>
              <a:defRPr sz="4400">
                <a:solidFill>
                  <a:schemeClr val="tx1">
                    <a:lumMod val="75000"/>
                    <a:lumOff val="25000"/>
                  </a:schemeClr>
                </a:solidFill>
              </a:defRPr>
            </a:lvl1pPr>
          </a:lstStyle>
          <a:p>
            <a:r>
              <a:rPr lang="en-US" dirty="0"/>
              <a:t>Click to edit </a:t>
            </a:r>
            <a:br>
              <a:rPr lang="en-US" dirty="0"/>
            </a:br>
            <a:r>
              <a:rPr lang="en-US" dirty="0"/>
              <a:t>Master subtitle style</a:t>
            </a:r>
            <a:br>
              <a:rPr lang="en-US" dirty="0"/>
            </a:br>
            <a:endParaRPr lang="en-US" dirty="0"/>
          </a:p>
        </p:txBody>
      </p:sp>
      <p:sp>
        <p:nvSpPr>
          <p:cNvPr id="3" name="Subtitle 2"/>
          <p:cNvSpPr>
            <a:spLocks noGrp="1"/>
          </p:cNvSpPr>
          <p:nvPr>
            <p:ph type="subTitle" idx="1"/>
          </p:nvPr>
        </p:nvSpPr>
        <p:spPr>
          <a:xfrm>
            <a:off x="1143000" y="4313238"/>
            <a:ext cx="6858000" cy="1655762"/>
          </a:xfrm>
        </p:spPr>
        <p:txBody>
          <a:bodyPr>
            <a:normAutofit/>
          </a:bodyPr>
          <a:lstStyle>
            <a:lvl1pPr marL="0" indent="0" algn="ctr">
              <a:buNone/>
              <a:defRPr sz="2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A0EC2761-52B0-42C5-B01B-DF8F69615AE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852976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386933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784969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198336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EC2761-52B0-42C5-B01B-DF8F69615AE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291240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0EC2761-52B0-42C5-B01B-DF8F69615AE5}"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730268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0EC2761-52B0-42C5-B01B-DF8F69615AE5}" type="datetimeFigureOut">
              <a:rPr lang="en-US" smtClean="0"/>
              <a:t>6/8/2020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116667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0EC2761-52B0-42C5-B01B-DF8F69615AE5}" type="datetimeFigureOut">
              <a:rPr lang="en-US" smtClean="0"/>
              <a:t>6/8/2020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179338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EC2761-52B0-42C5-B01B-DF8F69615AE5}" type="datetimeFigureOut">
              <a:rPr lang="en-US" smtClean="0"/>
              <a:t>6/8/2020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181227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0EC2761-52B0-42C5-B01B-DF8F69615AE5}"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1720892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0EC2761-52B0-42C5-B01B-DF8F69615AE5}"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98424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87315"/>
            <a:ext cx="80264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88950" y="1346200"/>
            <a:ext cx="8026400" cy="490219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0EC2761-52B0-42C5-B01B-DF8F69615AE5}" type="datetimeFigureOut">
              <a:rPr lang="en-US" smtClean="0"/>
              <a:t>6/8/2020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2EBBDA-6239-48A4-BF42-145536EAE284}" type="slidenum">
              <a:rPr lang="en-US" smtClean="0"/>
              <a:t>‹#›</a:t>
            </a:fld>
            <a:endParaRPr lang="en-US"/>
          </a:p>
        </p:txBody>
      </p:sp>
    </p:spTree>
    <p:extLst>
      <p:ext uri="{BB962C8B-B14F-4D97-AF65-F5344CB8AC3E}">
        <p14:creationId xmlns:p14="http://schemas.microsoft.com/office/powerpoint/2010/main" val="517857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600" b="1" kern="1200">
          <a:solidFill>
            <a:schemeClr val="bg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lumMod val="75000"/>
              <a:lumOff val="25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SECURE ELECTRONIC TRANSACTION</a:t>
            </a:r>
          </a:p>
        </p:txBody>
      </p:sp>
      <p:sp>
        <p:nvSpPr>
          <p:cNvPr id="3" name="Subtitle 2"/>
          <p:cNvSpPr>
            <a:spLocks noGrp="1"/>
          </p:cNvSpPr>
          <p:nvPr>
            <p:ph type="subTitle" idx="1"/>
          </p:nvPr>
        </p:nvSpPr>
        <p:spPr>
          <a:xfrm>
            <a:off x="1981899" y="4491832"/>
            <a:ext cx="6858000" cy="1655762"/>
          </a:xfrm>
        </p:spPr>
        <p:txBody>
          <a:bodyPr>
            <a:normAutofit fontScale="70000" lnSpcReduction="20000"/>
          </a:bodyPr>
          <a:lstStyle/>
          <a:p>
            <a:r>
              <a:rPr lang="en-US" dirty="0"/>
              <a:t>              GVHD: </a:t>
            </a:r>
            <a:r>
              <a:rPr lang="en-US" dirty="0" err="1"/>
              <a:t>PGS.Nguyễn</a:t>
            </a:r>
            <a:r>
              <a:rPr lang="en-US" dirty="0"/>
              <a:t> Linh </a:t>
            </a:r>
            <a:r>
              <a:rPr lang="en-US" dirty="0" err="1"/>
              <a:t>Giang</a:t>
            </a:r>
            <a:endParaRPr lang="en-US" dirty="0"/>
          </a:p>
          <a:p>
            <a:pPr algn="l"/>
            <a:r>
              <a:rPr lang="en-US" dirty="0"/>
              <a:t>			  </a:t>
            </a:r>
            <a:r>
              <a:rPr lang="en-US" dirty="0" err="1"/>
              <a:t>Nhóm</a:t>
            </a:r>
            <a:r>
              <a:rPr lang="en-US" dirty="0"/>
              <a:t> 8:    </a:t>
            </a:r>
            <a:r>
              <a:rPr lang="en-US" dirty="0" err="1"/>
              <a:t>Nguyễn</a:t>
            </a:r>
            <a:r>
              <a:rPr lang="en-US" dirty="0"/>
              <a:t> </a:t>
            </a:r>
            <a:r>
              <a:rPr lang="en-US" dirty="0" err="1"/>
              <a:t>Thế</a:t>
            </a:r>
            <a:r>
              <a:rPr lang="en-US" dirty="0"/>
              <a:t> </a:t>
            </a:r>
            <a:r>
              <a:rPr lang="en-US" dirty="0" err="1"/>
              <a:t>Đức</a:t>
            </a:r>
            <a:r>
              <a:rPr lang="en-US" dirty="0"/>
              <a:t> 20170057</a:t>
            </a:r>
          </a:p>
          <a:p>
            <a:pPr algn="l"/>
            <a:r>
              <a:rPr lang="en-US" dirty="0"/>
              <a:t>				          </a:t>
            </a:r>
            <a:r>
              <a:rPr lang="en-US" dirty="0" err="1"/>
              <a:t>Nguyễn</a:t>
            </a:r>
            <a:r>
              <a:rPr lang="en-US" dirty="0"/>
              <a:t> Minh </a:t>
            </a:r>
            <a:r>
              <a:rPr lang="en-US" dirty="0" err="1"/>
              <a:t>Hiếu</a:t>
            </a:r>
            <a:r>
              <a:rPr lang="en-US" dirty="0"/>
              <a:t> 20173115</a:t>
            </a:r>
          </a:p>
          <a:p>
            <a:pPr algn="l"/>
            <a:r>
              <a:rPr lang="en-US" dirty="0"/>
              <a:t>				          </a:t>
            </a:r>
            <a:r>
              <a:rPr lang="en-US" dirty="0" err="1"/>
              <a:t>Nguyễn</a:t>
            </a:r>
            <a:r>
              <a:rPr lang="en-US" dirty="0"/>
              <a:t> </a:t>
            </a:r>
            <a:r>
              <a:rPr lang="en-US" dirty="0" err="1"/>
              <a:t>Hoàng</a:t>
            </a:r>
            <a:r>
              <a:rPr lang="en-US" dirty="0"/>
              <a:t> </a:t>
            </a:r>
            <a:r>
              <a:rPr lang="en-US" dirty="0" err="1"/>
              <a:t>Thuận</a:t>
            </a:r>
            <a:r>
              <a:rPr lang="en-US" dirty="0"/>
              <a:t> 20173933</a:t>
            </a:r>
          </a:p>
          <a:p>
            <a:pPr algn="l"/>
            <a:r>
              <a:rPr lang="en-US" dirty="0"/>
              <a:t>				          </a:t>
            </a:r>
            <a:r>
              <a:rPr lang="en-US" dirty="0" err="1"/>
              <a:t>Nguyễn</a:t>
            </a:r>
            <a:r>
              <a:rPr lang="en-US" dirty="0"/>
              <a:t> </a:t>
            </a:r>
            <a:r>
              <a:rPr lang="en-US" dirty="0" err="1"/>
              <a:t>Đức</a:t>
            </a:r>
            <a:r>
              <a:rPr lang="en-US" dirty="0"/>
              <a:t> Anh 20172737</a:t>
            </a:r>
          </a:p>
        </p:txBody>
      </p:sp>
    </p:spTree>
    <p:extLst>
      <p:ext uri="{BB962C8B-B14F-4D97-AF65-F5344CB8AC3E}">
        <p14:creationId xmlns:p14="http://schemas.microsoft.com/office/powerpoint/2010/main" val="3479039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346200"/>
            <a:ext cx="8026400" cy="4902199"/>
          </a:xfrm>
        </p:spPr>
        <p:txBody>
          <a:bodyPr/>
          <a:lstStyle/>
          <a:p>
            <a:pPr marL="0" indent="0">
              <a:buNone/>
            </a:pPr>
            <a:r>
              <a:rPr lang="en-US" dirty="0" err="1">
                <a:latin typeface="Arial" panose="020B0604020202020204" pitchFamily="34" charset="0"/>
                <a:cs typeface="Arial" panose="020B0604020202020204" pitchFamily="34" charset="0"/>
              </a:rPr>
              <a:t>Gồm</a:t>
            </a:r>
            <a:r>
              <a:rPr lang="en-US" dirty="0">
                <a:latin typeface="Arial" panose="020B0604020202020204" pitchFamily="34" charset="0"/>
                <a:cs typeface="Arial" panose="020B0604020202020204" pitchFamily="34" charset="0"/>
              </a:rPr>
              <a:t> 4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lời</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Trả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925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346200"/>
            <a:ext cx="8026400" cy="4902199"/>
          </a:xfrm>
        </p:spPr>
        <p:txBody>
          <a:bodyPr/>
          <a:lstStyle/>
          <a:p>
            <a:pPr>
              <a:lnSpc>
                <a:spcPct val="100000"/>
              </a:lnSpc>
            </a:pPr>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Chủ</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cổng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a:t>
            </a:r>
          </a:p>
          <a:p>
            <a:pPr>
              <a:lnSpc>
                <a:spcPct val="100000"/>
              </a:lnSpc>
              <a:buFontTx/>
              <a:buChar char="-"/>
            </a:pPr>
            <a:endParaRPr lang="en-US" dirty="0">
              <a:latin typeface="Arial" panose="020B0604020202020204" pitchFamily="34" charset="0"/>
              <a:cs typeface="Arial" panose="020B0604020202020204" pitchFamily="34" charset="0"/>
            </a:endParaRPr>
          </a:p>
          <a:p>
            <a:pPr>
              <a:lnSpc>
                <a:spcPct val="100000"/>
              </a:lnSpc>
            </a:pP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nhãn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nào</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en-US" dirty="0">
                <a:latin typeface="Arial" panose="020B0604020202020204" pitchFamily="34" charset="0"/>
                <a:cs typeface="Arial" panose="020B0604020202020204" pitchFamily="34" charset="0"/>
              </a:rPr>
              <a:t>Khi ng</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nhận</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Sau đó, nó truyền các chứng nhận người bán và chứng chỉ cổng tương ứng với nhãn hiệu</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thẻ thanh toán được chỉ định bởi chủ thẻ, cùng với số định danh giao dịch cho chủ 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lời</a:t>
            </a:r>
            <a:r>
              <a:rPr lang="en-US" dirty="0">
                <a:latin typeface="Arial" panose="020B0604020202020204" pitchFamily="34" charset="0"/>
                <a:cs typeface="Arial" panose="020B0604020202020204" pitchFamily="34" charset="0"/>
              </a:rPr>
              <a:t>)</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0031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238248"/>
            <a:ext cx="8026400" cy="5619752"/>
          </a:xfrm>
        </p:spPr>
        <p:txBody>
          <a:bodyPr>
            <a:normAutofit fontScale="85000" lnSpcReduction="20000"/>
          </a:bodyPr>
          <a:lstStyle/>
          <a:p>
            <a:pPr>
              <a:lnSpc>
                <a:spcPct val="100000"/>
              </a:lnSpc>
            </a:pP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CA</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ra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điệp</a:t>
            </a:r>
            <a:r>
              <a:rPr lang="en-US" dirty="0">
                <a:latin typeface="Arial" panose="020B0604020202020204" pitchFamily="34" charset="0"/>
                <a:cs typeface="Arial" panose="020B0604020202020204" pitchFamily="34" charset="0"/>
              </a:rPr>
              <a:t> OI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PI</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Phần mềm chủ thẻ tạo ra một chữ ký kép cho OI và PI </a:t>
            </a:r>
            <a:endParaRPr lang="en-US" dirty="0">
              <a:latin typeface="Arial" panose="020B0604020202020204" pitchFamily="34" charset="0"/>
              <a:cs typeface="Arial" panose="020B0604020202020204" pitchFamily="34" charset="0"/>
            </a:endParaRP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Message digest của OI và PI được gửi cùng với chữ ký kép.</a:t>
            </a:r>
            <a:endParaRPr lang="en-US" dirty="0">
              <a:latin typeface="Arial" panose="020B0604020202020204" pitchFamily="34" charset="0"/>
              <a:cs typeface="Arial" panose="020B0604020202020204" pitchFamily="34" charset="0"/>
            </a:endParaRP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en-US" dirty="0" err="1">
                <a:latin typeface="Arial" panose="020B0604020202020204" pitchFamily="34" charset="0"/>
                <a:cs typeface="Arial" panose="020B0604020202020204" pitchFamily="34" charset="0"/>
              </a:rPr>
              <a:t>Tiếp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mềm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ngẫu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r>
              <a:rPr lang="en-US" dirty="0">
                <a:latin typeface="Arial" panose="020B0604020202020204" pitchFamily="34" charset="0"/>
                <a:cs typeface="Arial" panose="020B0604020202020204" pitchFamily="34" charset="0"/>
              </a:rPr>
              <a:t> PI </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en-US" dirty="0">
                <a:latin typeface="Arial" panose="020B0604020202020204" pitchFamily="34" charset="0"/>
                <a:cs typeface="Arial" panose="020B0604020202020204" pitchFamily="34" charset="0"/>
              </a:rPr>
              <a:t>S</a:t>
            </a:r>
            <a:r>
              <a:rPr lang="vi-VN" dirty="0">
                <a:latin typeface="Arial" panose="020B0604020202020204" pitchFamily="34" charset="0"/>
                <a:cs typeface="Arial" panose="020B0604020202020204" pitchFamily="34" charset="0"/>
              </a:rPr>
              <a:t>au đó, phần mềm mã hóa số tài khoản chủ thẻ cũng như khóa đối xứng ngẫu nhiên được sử dụng để mã hóa PI thành một phong bì kỹ thuật số bằng cách sử dụng khóa trao đổi công khai của cổng thanh toán. </a:t>
            </a: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en-US" dirty="0">
                <a:latin typeface="Arial" panose="020B0604020202020204" pitchFamily="34" charset="0"/>
                <a:cs typeface="Arial" panose="020B0604020202020204" pitchFamily="34" charset="0"/>
              </a:rPr>
              <a:t>Ph</a:t>
            </a:r>
            <a:r>
              <a:rPr lang="vi-VN" dirty="0">
                <a:latin typeface="Arial" panose="020B0604020202020204" pitchFamily="34" charset="0"/>
                <a:cs typeface="Arial" panose="020B0604020202020204" pitchFamily="34" charset="0"/>
              </a:rPr>
              <a:t>ần mềm truyền thông điệp bao gồm OI và PI cho thương gia</a:t>
            </a:r>
            <a:br>
              <a:rPr lang="vi-VN" dirty="0"/>
            </a:br>
            <a:br>
              <a:rPr lang="en-US" dirty="0"/>
            </a:b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74266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346200"/>
            <a:ext cx="8026400" cy="4902199"/>
          </a:xfrm>
        </p:spPr>
        <p:txBody>
          <a:bodyPr>
            <a:normAutofit/>
          </a:bodyPr>
          <a:lstStyle/>
          <a:p>
            <a:pPr>
              <a:lnSpc>
                <a:spcPct val="100000"/>
              </a:lnSpc>
            </a:pPr>
            <a:r>
              <a:rPr lang="vi-VN" dirty="0">
                <a:latin typeface="Arial" panose="020B0604020202020204" pitchFamily="34" charset="0"/>
                <a:cs typeface="Arial" panose="020B0604020202020204" pitchFamily="34" charset="0"/>
              </a:rPr>
              <a:t>Khi phần mềm người bán nhận được đơn đặt hàng, nó sẽ xác thực chứng nhận chữ ký của</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chủ thẻ</a:t>
            </a:r>
            <a:r>
              <a:rPr lang="en-US" dirty="0">
                <a:latin typeface="Arial" panose="020B0604020202020204" pitchFamily="34" charset="0"/>
                <a:cs typeface="Arial" panose="020B0604020202020204" pitchFamily="34" charset="0"/>
              </a:rPr>
              <a:t>.</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Tiếp theo, nó sử dụng khóa chữ ký công</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khai của chủ thẻ và message digest của PI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a:t>
            </a:r>
            <a:r>
              <a:rPr lang="en-US" dirty="0">
                <a:latin typeface="Arial" panose="020B0604020202020204" pitchFamily="34" charset="0"/>
                <a:cs typeface="Arial" panose="020B0604020202020204" pitchFamily="34" charset="0"/>
              </a:rPr>
              <a:t> tin OI </a:t>
            </a:r>
            <a:r>
              <a:rPr lang="vi-VN" dirty="0">
                <a:latin typeface="Arial" panose="020B0604020202020204" pitchFamily="34" charset="0"/>
                <a:cs typeface="Arial" panose="020B0604020202020204" pitchFamily="34" charset="0"/>
              </a:rPr>
              <a:t>để kiểm tra chữ ký số để đảm bảo rằng</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đơn đặt hàng không bị giả mạo trong quá trình truyền và nó đã được ký bằng khóa chữ ký riêng</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của chủ thẻ.</a:t>
            </a: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Phần mềm thương gia sau đó xử lý đơn đặt hàng bao gồm ủy quyền thanh toán </a:t>
            </a: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69DDFFC1-38B1-4B41-93A7-EEA05CBF629C}"/>
              </a:ext>
            </a:extLst>
          </p:cNvPr>
          <p:cNvSpPr txBox="1">
            <a:spLocks/>
          </p:cNvSpPr>
          <p:nvPr/>
        </p:nvSpPr>
        <p:spPr>
          <a:xfrm>
            <a:off x="641350" y="1498600"/>
            <a:ext cx="8026400" cy="490219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lumMod val="75000"/>
                    <a:lumOff val="25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br>
              <a:rPr lang="vi-VN" dirty="0"/>
            </a:br>
            <a:br>
              <a:rPr lang="en-US" dirty="0"/>
            </a:b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63604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346200"/>
            <a:ext cx="8026400" cy="4902199"/>
          </a:xfrm>
        </p:spPr>
        <p:txBody>
          <a:bodyPr>
            <a:normAutofit/>
          </a:bodyPr>
          <a:lstStyle/>
          <a:p>
            <a:pPr>
              <a:lnSpc>
                <a:spcPct val="100000"/>
              </a:lnSpc>
            </a:pPr>
            <a:r>
              <a:rPr lang="vi-VN" dirty="0">
                <a:latin typeface="Arial" panose="020B0604020202020204" pitchFamily="34" charset="0"/>
                <a:cs typeface="Arial" panose="020B0604020202020204" pitchFamily="34" charset="0"/>
              </a:rPr>
              <a:t>Sau khi OI được xử lý, phần mềm người bán tạo và ký điện tử một thông báo phản hồi mua</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hàng, bao gồm chứng nhận chữ ký của người bán và cho biết rằng đơn đặt hàng của chủ thẻ đã</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được nhận bởi người bán. </a:t>
            </a: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vi-VN" dirty="0">
                <a:latin typeface="Arial" panose="020B0604020202020204" pitchFamily="34" charset="0"/>
                <a:cs typeface="Arial" panose="020B0604020202020204" pitchFamily="34" charset="0"/>
              </a:rPr>
              <a:t>Phản hồi sau đó được truyền tới chủ thẻ</a:t>
            </a:r>
            <a:r>
              <a:rPr lang="en-US" dirty="0">
                <a:latin typeface="Arial" panose="020B0604020202020204" pitchFamily="34" charset="0"/>
                <a:cs typeface="Arial" panose="020B0604020202020204" pitchFamily="34" charset="0"/>
              </a:rPr>
              <a:t>.</a:t>
            </a: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vi-VN" dirty="0"/>
              <a:t>Nếu phản hồi ủy quyền</a:t>
            </a:r>
            <a:r>
              <a:rPr lang="en-US" dirty="0"/>
              <a:t> </a:t>
            </a:r>
            <a:r>
              <a:rPr lang="vi-VN" dirty="0"/>
              <a:t>chỉ ra rằng giao dịch đã được phê duyệt, thương gia sẽ</a:t>
            </a:r>
            <a:r>
              <a:rPr lang="en-US" dirty="0"/>
              <a:t> </a:t>
            </a:r>
            <a:r>
              <a:rPr lang="vi-VN" dirty="0"/>
              <a:t>giao hàng hoặc thực hiện các dịch vụ được chỉ định trong đơn đặt hàng.</a:t>
            </a:r>
            <a:br>
              <a:rPr lang="vi-VN" dirty="0"/>
            </a:br>
            <a:br>
              <a:rPr lang="vi-VN" dirty="0"/>
            </a:br>
            <a:br>
              <a:rPr lang="en-US" dirty="0"/>
            </a:b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69DDFFC1-38B1-4B41-93A7-EEA05CBF629C}"/>
              </a:ext>
            </a:extLst>
          </p:cNvPr>
          <p:cNvSpPr txBox="1">
            <a:spLocks/>
          </p:cNvSpPr>
          <p:nvPr/>
        </p:nvSpPr>
        <p:spPr>
          <a:xfrm>
            <a:off x="641350" y="1498600"/>
            <a:ext cx="8026400" cy="490219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lumMod val="75000"/>
                    <a:lumOff val="25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br>
              <a:rPr lang="vi-VN" dirty="0"/>
            </a:br>
            <a:br>
              <a:rPr lang="en-US" dirty="0"/>
            </a:b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2190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Một</a:t>
            </a:r>
            <a:r>
              <a:rPr lang="en-US" dirty="0"/>
              <a:t> </a:t>
            </a:r>
            <a:r>
              <a:rPr lang="en-US" dirty="0" err="1"/>
              <a:t>giao</a:t>
            </a:r>
            <a:r>
              <a:rPr lang="en-US" dirty="0"/>
              <a:t> </a:t>
            </a:r>
            <a:r>
              <a:rPr lang="en-US" dirty="0" err="1"/>
              <a:t>dịch</a:t>
            </a:r>
            <a:r>
              <a:rPr lang="en-US" dirty="0"/>
              <a:t> SET(</a:t>
            </a:r>
            <a:r>
              <a:rPr lang="en-US" dirty="0" err="1"/>
              <a:t>Yêu</a:t>
            </a:r>
            <a:r>
              <a:rPr lang="en-US" dirty="0"/>
              <a:t> </a:t>
            </a:r>
            <a:r>
              <a:rPr lang="en-US" dirty="0" err="1"/>
              <a:t>cầu</a:t>
            </a:r>
            <a:r>
              <a:rPr lang="en-US" dirty="0"/>
              <a:t> </a:t>
            </a:r>
            <a:r>
              <a:rPr lang="en-US" dirty="0" err="1"/>
              <a:t>mua</a:t>
            </a:r>
            <a:r>
              <a:rPr lang="en-US" dirty="0"/>
              <a:t> </a:t>
            </a:r>
            <a:r>
              <a:rPr lang="en-US" dirty="0" err="1"/>
              <a:t>hàng</a:t>
            </a:r>
            <a:r>
              <a:rPr lang="en-US" dirty="0"/>
              <a:t>)</a:t>
            </a:r>
          </a:p>
        </p:txBody>
      </p:sp>
      <p:sp>
        <p:nvSpPr>
          <p:cNvPr id="6" name="Content Placeholder 2">
            <a:extLst>
              <a:ext uri="{FF2B5EF4-FFF2-40B4-BE49-F238E27FC236}">
                <a16:creationId xmlns:a16="http://schemas.microsoft.com/office/drawing/2014/main" id="{F818EC0B-13E3-4211-92EF-39A4BF1B62B7}"/>
              </a:ext>
            </a:extLst>
          </p:cNvPr>
          <p:cNvSpPr>
            <a:spLocks noGrp="1"/>
          </p:cNvSpPr>
          <p:nvPr>
            <p:ph idx="1"/>
          </p:nvPr>
        </p:nvSpPr>
        <p:spPr>
          <a:xfrm>
            <a:off x="488950" y="1346200"/>
            <a:ext cx="8026400" cy="4902199"/>
          </a:xfrm>
        </p:spPr>
        <p:txBody>
          <a:bodyPr>
            <a:normAutofit/>
          </a:bodyPr>
          <a:lstStyle/>
          <a:p>
            <a:pPr marL="0" indent="0">
              <a:buNone/>
            </a:pPr>
            <a:br>
              <a:rPr lang="vi-VN" dirty="0"/>
            </a:br>
            <a:br>
              <a:rPr lang="en-US" dirty="0"/>
            </a:b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
        <p:nvSpPr>
          <p:cNvPr id="4" name="Content Placeholder 2">
            <a:extLst>
              <a:ext uri="{FF2B5EF4-FFF2-40B4-BE49-F238E27FC236}">
                <a16:creationId xmlns:a16="http://schemas.microsoft.com/office/drawing/2014/main" id="{69DDFFC1-38B1-4B41-93A7-EEA05CBF629C}"/>
              </a:ext>
            </a:extLst>
          </p:cNvPr>
          <p:cNvSpPr txBox="1">
            <a:spLocks/>
          </p:cNvSpPr>
          <p:nvPr/>
        </p:nvSpPr>
        <p:spPr>
          <a:xfrm>
            <a:off x="641350" y="1498600"/>
            <a:ext cx="8026400" cy="4902199"/>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lumMod val="75000"/>
                    <a:lumOff val="25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br>
              <a:rPr lang="vi-VN" dirty="0"/>
            </a:br>
            <a:br>
              <a:rPr lang="en-US" dirty="0"/>
            </a:b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dirty="0">
              <a:latin typeface="Calibri" panose="020F0502020204030204" pitchFamily="34" charset="0"/>
              <a:cs typeface="Calibri" panose="020F0502020204030204" pitchFamily="34" charset="0"/>
            </a:endParaRPr>
          </a:p>
        </p:txBody>
      </p:sp>
      <p:pic>
        <p:nvPicPr>
          <p:cNvPr id="5" name="videoplayback">
            <a:hlinkClick r:id="" action="ppaction://media"/>
            <a:extLst>
              <a:ext uri="{FF2B5EF4-FFF2-40B4-BE49-F238E27FC236}">
                <a16:creationId xmlns:a16="http://schemas.microsoft.com/office/drawing/2014/main" id="{AD9ABF4C-86EF-4236-A3AC-F8AB52A51FB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0001" y="1238248"/>
            <a:ext cx="8443997" cy="4746271"/>
          </a:xfrm>
          <a:prstGeom prst="rect">
            <a:avLst/>
          </a:prstGeom>
        </p:spPr>
      </p:pic>
    </p:spTree>
    <p:extLst>
      <p:ext uri="{BB962C8B-B14F-4D97-AF65-F5344CB8AC3E}">
        <p14:creationId xmlns:p14="http://schemas.microsoft.com/office/powerpoint/2010/main" val="263677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0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8584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Nội</a:t>
            </a:r>
            <a:r>
              <a:rPr lang="en-US" dirty="0"/>
              <a:t> dung</a:t>
            </a:r>
          </a:p>
        </p:txBody>
      </p:sp>
      <p:sp>
        <p:nvSpPr>
          <p:cNvPr id="3" name="Content Placeholder 2"/>
          <p:cNvSpPr>
            <a:spLocks noGrp="1"/>
          </p:cNvSpPr>
          <p:nvPr>
            <p:ph idx="1"/>
          </p:nvPr>
        </p:nvSpPr>
        <p:spPr/>
        <p:txBody>
          <a:bodyPr/>
          <a:lstStyle/>
          <a:p>
            <a:r>
              <a:rPr lang="en-US" dirty="0">
                <a:latin typeface="Arial" panose="020B0604020202020204" pitchFamily="34" charset="0"/>
                <a:cs typeface="Arial" panose="020B0604020202020204" pitchFamily="34" charset="0"/>
              </a:rPr>
              <a:t>1 </a:t>
            </a:r>
            <a:r>
              <a:rPr lang="en-US" dirty="0" err="1">
                <a:latin typeface="Arial" panose="020B0604020202020204" pitchFamily="34" charset="0"/>
                <a:cs typeface="Arial" panose="020B0604020202020204" pitchFamily="34" charset="0"/>
              </a:rPr>
              <a:t>Giới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thức</a:t>
            </a:r>
            <a:r>
              <a:rPr lang="en-US" dirty="0">
                <a:latin typeface="Arial" panose="020B0604020202020204" pitchFamily="34" charset="0"/>
                <a:cs typeface="Arial" panose="020B0604020202020204" pitchFamily="34" charset="0"/>
              </a:rPr>
              <a:t> SET</a:t>
            </a:r>
          </a:p>
          <a:p>
            <a:r>
              <a:rPr lang="en-US" dirty="0">
                <a:latin typeface="Arial" panose="020B0604020202020204" pitchFamily="34" charset="0"/>
                <a:cs typeface="Arial" panose="020B0604020202020204" pitchFamily="34" charset="0"/>
              </a:rPr>
              <a:t>2 </a:t>
            </a:r>
            <a:r>
              <a:rPr lang="en-US" dirty="0" err="1">
                <a:latin typeface="Arial" panose="020B0604020202020204" pitchFamily="34" charset="0"/>
                <a:cs typeface="Arial" panose="020B0604020202020204" pitchFamily="34" charset="0"/>
              </a:rPr>
              <a:t>Nhiệm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vụ</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SET</a:t>
            </a:r>
          </a:p>
          <a:p>
            <a:r>
              <a:rPr lang="en-US" dirty="0">
                <a:latin typeface="Arial" panose="020B0604020202020204" pitchFamily="34" charset="0"/>
                <a:cs typeface="Arial" panose="020B0604020202020204" pitchFamily="34" charset="0"/>
              </a:rPr>
              <a:t>3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a:t>
            </a:r>
            <a:r>
              <a:rPr lang="en-US" dirty="0">
                <a:latin typeface="Arial" panose="020B0604020202020204" pitchFamily="34" charset="0"/>
                <a:cs typeface="Arial" panose="020B0604020202020204" pitchFamily="34" charset="0"/>
              </a:rPr>
              <a:t> SET</a:t>
            </a:r>
          </a:p>
          <a:p>
            <a:r>
              <a:rPr lang="en-US" dirty="0">
                <a:latin typeface="Arial" panose="020B0604020202020204" pitchFamily="34" charset="0"/>
                <a:cs typeface="Arial" panose="020B0604020202020204" pitchFamily="34" charset="0"/>
              </a:rPr>
              <a:t>4 </a:t>
            </a:r>
            <a:r>
              <a:rPr lang="en-US" dirty="0" err="1">
                <a:latin typeface="Arial" panose="020B0604020202020204" pitchFamily="34" charset="0"/>
                <a:cs typeface="Arial" panose="020B0604020202020204" pitchFamily="34" charset="0"/>
              </a:rPr>
              <a:t>Cơ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SET</a:t>
            </a:r>
          </a:p>
          <a:p>
            <a:r>
              <a:rPr lang="en-US" dirty="0">
                <a:latin typeface="Arial" panose="020B0604020202020204" pitchFamily="34" charset="0"/>
                <a:cs typeface="Arial" panose="020B0604020202020204" pitchFamily="34" charset="0"/>
              </a:rPr>
              <a:t>5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r>
              <a:rPr lang="en-US" dirty="0">
                <a:latin typeface="Arial" panose="020B0604020202020204" pitchFamily="34" charset="0"/>
                <a:cs typeface="Arial" panose="020B0604020202020204" pitchFamily="34" charset="0"/>
              </a:rPr>
              <a:t> SET</a:t>
            </a:r>
          </a:p>
        </p:txBody>
      </p:sp>
    </p:spTree>
    <p:extLst>
      <p:ext uri="{BB962C8B-B14F-4D97-AF65-F5344CB8AC3E}">
        <p14:creationId xmlns:p14="http://schemas.microsoft.com/office/powerpoint/2010/main" val="2365241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t>
            </a:r>
            <a:r>
              <a:rPr lang="en-US" dirty="0" err="1"/>
              <a:t>Giới</a:t>
            </a:r>
            <a:r>
              <a:rPr lang="en-US" dirty="0"/>
              <a:t> </a:t>
            </a:r>
            <a:r>
              <a:rPr lang="en-US" dirty="0" err="1"/>
              <a:t>thiệu</a:t>
            </a:r>
            <a:r>
              <a:rPr lang="en-US" dirty="0"/>
              <a:t> </a:t>
            </a:r>
            <a:r>
              <a:rPr lang="en-US" dirty="0" err="1"/>
              <a:t>giao</a:t>
            </a:r>
            <a:r>
              <a:rPr lang="en-US" dirty="0"/>
              <a:t> </a:t>
            </a:r>
            <a:r>
              <a:rPr lang="en-US" dirty="0" err="1"/>
              <a:t>thức</a:t>
            </a:r>
            <a:r>
              <a:rPr lang="en-US" dirty="0"/>
              <a:t> SET</a:t>
            </a:r>
          </a:p>
        </p:txBody>
      </p:sp>
      <p:sp>
        <p:nvSpPr>
          <p:cNvPr id="3" name="Content Placeholder 2"/>
          <p:cNvSpPr>
            <a:spLocks noGrp="1"/>
          </p:cNvSpPr>
          <p:nvPr>
            <p:ph idx="1"/>
          </p:nvPr>
        </p:nvSpPr>
        <p:spPr/>
        <p:txBody>
          <a:bodyPr/>
          <a:lstStyle/>
          <a:p>
            <a:r>
              <a:rPr lang="en-US" dirty="0">
                <a:latin typeface="Arial" panose="020B0604020202020204" pitchFamily="34" charset="0"/>
                <a:cs typeface="Arial" panose="020B0604020202020204" pitchFamily="34" charset="0"/>
              </a:rPr>
              <a:t>SET </a:t>
            </a:r>
            <a:r>
              <a:rPr lang="vi-VN" dirty="0">
                <a:latin typeface="Arial" panose="020B0604020202020204" pitchFamily="34" charset="0"/>
                <a:cs typeface="Arial" panose="020B0604020202020204" pitchFamily="34" charset="0"/>
              </a:rPr>
              <a:t>là một giao thức chuẩn để đảm bảo an toàn thanh toán cho các thẻ tín dụng trên một số mạng truyền thông không tin cậy, nhất là trên Internet.</a:t>
            </a:r>
          </a:p>
          <a:p>
            <a:endParaRPr lang="vi-VN" dirty="0">
              <a:latin typeface="Arial" panose="020B0604020202020204" pitchFamily="34" charset="0"/>
              <a:cs typeface="Arial" panose="020B0604020202020204" pitchFamily="34" charset="0"/>
            </a:endParaRPr>
          </a:p>
          <a:p>
            <a:r>
              <a:rPr lang="vi-VN" dirty="0">
                <a:latin typeface="Arial" panose="020B0604020202020204" pitchFamily="34" charset="0"/>
                <a:cs typeface="Arial" panose="020B0604020202020204" pitchFamily="34" charset="0"/>
              </a:rPr>
              <a:t>Bản thân SET không phải là một hệ thống thanh toán mà thực ra là một tập hợp giao thức và thủ tục cho phép người dùng có thể thực hiện cơ chế sẵn có của một hệ thống thanh toán thẻ một cách an toàn trong môi trường mở.</a:t>
            </a:r>
          </a:p>
          <a:p>
            <a:endParaRPr lang="vi-VN" dirty="0">
              <a:latin typeface="Arial" panose="020B0604020202020204" pitchFamily="34" charset="0"/>
              <a:cs typeface="Arial" panose="020B0604020202020204" pitchFamily="34" charset="0"/>
            </a:endParaRPr>
          </a:p>
          <a:p>
            <a:r>
              <a:rPr lang="vi-VN" dirty="0">
                <a:latin typeface="Arial" panose="020B0604020202020204" pitchFamily="34" charset="0"/>
                <a:cs typeface="Arial" panose="020B0604020202020204" pitchFamily="34" charset="0"/>
              </a:rPr>
              <a:t>SET được phải triển bởi SETco, một công ty an ninh mạng do VISA và MasterCard chỉ đạo, kể từ năm 1996 và sau đó một số công ty khác như GTE, IBM, Microsoft, Netscape, RSA và Verisign cũng tham gia.</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6510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a:t>
            </a:r>
            <a:r>
              <a:rPr lang="en-US" dirty="0" err="1"/>
              <a:t>Nhiệm</a:t>
            </a:r>
            <a:r>
              <a:rPr lang="en-US" dirty="0"/>
              <a:t> </a:t>
            </a:r>
            <a:r>
              <a:rPr lang="en-US" dirty="0" err="1"/>
              <a:t>vụ</a:t>
            </a:r>
            <a:r>
              <a:rPr lang="en-US" dirty="0"/>
              <a:t> </a:t>
            </a:r>
            <a:r>
              <a:rPr lang="en-US" dirty="0" err="1"/>
              <a:t>của</a:t>
            </a:r>
            <a:r>
              <a:rPr lang="en-US" dirty="0"/>
              <a:t> </a:t>
            </a:r>
            <a:r>
              <a:rPr lang="en-US" dirty="0" err="1"/>
              <a:t>giao</a:t>
            </a:r>
            <a:r>
              <a:rPr lang="en-US" dirty="0"/>
              <a:t> </a:t>
            </a:r>
            <a:r>
              <a:rPr lang="en-US" dirty="0" err="1"/>
              <a:t>thức</a:t>
            </a:r>
            <a:r>
              <a:rPr lang="en-US" dirty="0"/>
              <a:t> SET</a:t>
            </a:r>
          </a:p>
        </p:txBody>
      </p:sp>
      <p:sp>
        <p:nvSpPr>
          <p:cNvPr id="3" name="Content Placeholder 2"/>
          <p:cNvSpPr>
            <a:spLocks noGrp="1"/>
          </p:cNvSpPr>
          <p:nvPr>
            <p:ph idx="1"/>
          </p:nvPr>
        </p:nvSpPr>
        <p:spPr/>
        <p:txBody>
          <a:bodyPr/>
          <a:lstStyle/>
          <a:p>
            <a:pPr marL="457200" indent="-457200">
              <a:buAutoNum type="arabicPeriod"/>
            </a:pPr>
            <a:r>
              <a:rPr lang="en-US" dirty="0" err="1">
                <a:latin typeface="Arial" panose="020B0604020202020204" pitchFamily="34" charset="0"/>
                <a:cs typeface="Arial" panose="020B0604020202020204" pitchFamily="34" charset="0"/>
              </a:rPr>
              <a:t>Cung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tin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đặt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endParaRPr lang="en-US" dirty="0">
              <a:latin typeface="Arial" panose="020B0604020202020204" pitchFamily="34" charset="0"/>
              <a:cs typeface="Arial" panose="020B0604020202020204" pitchFamily="34" charset="0"/>
            </a:endParaRPr>
          </a:p>
          <a:p>
            <a:pPr marL="457200" indent="-457200">
              <a:buAutoNum type="arabicPeriod"/>
            </a:pP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toàn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vẹn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truyền</a:t>
            </a:r>
            <a:endParaRPr lang="en-US" dirty="0">
              <a:latin typeface="Arial" panose="020B0604020202020204" pitchFamily="34" charset="0"/>
              <a:cs typeface="Arial" panose="020B0604020202020204" pitchFamily="34" charset="0"/>
            </a:endParaRPr>
          </a:p>
          <a:p>
            <a:pPr marL="457200" indent="-457200">
              <a:buAutoNum type="arabicPeriod"/>
            </a:pPr>
            <a:r>
              <a:rPr lang="en-US" dirty="0" err="1">
                <a:latin typeface="Arial" panose="020B0604020202020204" pitchFamily="34" charset="0"/>
                <a:cs typeface="Arial" panose="020B0604020202020204" pitchFamily="34" charset="0"/>
              </a:rPr>
              <a:t>Cung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ng</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nắm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a:t>
            </a:r>
            <a:r>
              <a:rPr lang="en-US" dirty="0">
                <a:latin typeface="Arial" panose="020B0604020202020204" pitchFamily="34" charset="0"/>
                <a:cs typeface="Arial" panose="020B0604020202020204" pitchFamily="34" charset="0"/>
              </a:rPr>
              <a:t> ng</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ời</a:t>
            </a:r>
            <a:r>
              <a:rPr lang="en-US" dirty="0">
                <a:latin typeface="Arial" panose="020B0604020202020204" pitchFamily="34" charset="0"/>
                <a:cs typeface="Arial" panose="020B0604020202020204" pitchFamily="34" charset="0"/>
              </a:rPr>
              <a:t> dung </a:t>
            </a:r>
            <a:r>
              <a:rPr lang="en-US" dirty="0" err="1">
                <a:latin typeface="Arial" panose="020B0604020202020204" pitchFamily="34" charset="0"/>
                <a:cs typeface="Arial" panose="020B0604020202020204" pitchFamily="34" charset="0"/>
              </a:rPr>
              <a:t>hợp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khoản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endParaRPr lang="en-US" dirty="0">
              <a:latin typeface="Arial" panose="020B0604020202020204" pitchFamily="34" charset="0"/>
              <a:cs typeface="Arial" panose="020B0604020202020204" pitchFamily="34" charset="0"/>
            </a:endParaRPr>
          </a:p>
          <a:p>
            <a:pPr marL="457200" indent="-457200">
              <a:buAutoNum type="arabicPeriod"/>
            </a:pPr>
            <a:r>
              <a:rPr lang="en-US" dirty="0" err="1">
                <a:latin typeface="Arial" panose="020B0604020202020204" pitchFamily="34" charset="0"/>
                <a:cs typeface="Arial" panose="020B0604020202020204" pitchFamily="34" charset="0"/>
              </a:rPr>
              <a:t>Cung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công</a:t>
            </a:r>
            <a:r>
              <a:rPr lang="en-US" dirty="0">
                <a:latin typeface="Arial" panose="020B0604020202020204" pitchFamily="34" charset="0"/>
                <a:cs typeface="Arial" panose="020B0604020202020204" pitchFamily="34" charset="0"/>
              </a:rPr>
              <a:t> ty </a:t>
            </a:r>
            <a:r>
              <a:rPr lang="en-US" dirty="0" err="1">
                <a:latin typeface="Arial" panose="020B0604020202020204" pitchFamily="34" charset="0"/>
                <a:cs typeface="Arial" panose="020B0604020202020204" pitchFamily="34" charset="0"/>
              </a:rPr>
              <a:t>th</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qua </a:t>
            </a:r>
            <a:r>
              <a:rPr lang="en-US" dirty="0" err="1">
                <a:latin typeface="Arial" panose="020B0604020202020204" pitchFamily="34" charset="0"/>
                <a:cs typeface="Arial" panose="020B0604020202020204" pitchFamily="34" charset="0"/>
              </a:rPr>
              <a:t>mối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quan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tổ</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chính</a:t>
            </a:r>
            <a:endParaRPr lang="en-US" dirty="0">
              <a:latin typeface="Arial" panose="020B0604020202020204" pitchFamily="34" charset="0"/>
              <a:cs typeface="Arial" panose="020B0604020202020204" pitchFamily="34" charset="0"/>
            </a:endParaRPr>
          </a:p>
          <a:p>
            <a:pPr marL="457200" indent="-457200">
              <a:buAutoNum type="arabicPeriod"/>
            </a:pP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pháp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an </a:t>
            </a:r>
            <a:r>
              <a:rPr lang="en-US" dirty="0" err="1">
                <a:latin typeface="Arial" panose="020B0604020202020204" pitchFamily="34" charset="0"/>
                <a:cs typeface="Arial" panose="020B0604020202020204" pitchFamily="34" charset="0"/>
              </a:rPr>
              <a:t>toàn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kỹ</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tốt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nhất</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hợp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lệ</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tử</a:t>
            </a:r>
            <a:r>
              <a:rPr lang="en-US" dirty="0">
                <a:latin typeface="Arial" panose="020B0604020202020204" pitchFamily="34" charset="0"/>
                <a:cs typeface="Arial" panose="020B0604020202020204" pitchFamily="34" charset="0"/>
              </a:rPr>
              <a:t>.</a:t>
            </a:r>
          </a:p>
          <a:p>
            <a:pPr marL="457200" indent="-457200">
              <a:buAutoNum type="arabicPeriod"/>
            </a:pP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ra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phụ</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thuộc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c</a:t>
            </a:r>
            <a:r>
              <a:rPr lang="vi-VN" dirty="0">
                <a:latin typeface="Arial" panose="020B0604020202020204" pitchFamily="34" charset="0"/>
                <a:cs typeface="Arial" panose="020B0604020202020204" pitchFamily="34" charset="0"/>
              </a:rPr>
              <a:t>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truyền</a:t>
            </a:r>
            <a:r>
              <a:rPr lang="en-US" dirty="0">
                <a:latin typeface="Arial" panose="020B0604020202020204" pitchFamily="34" charset="0"/>
                <a:cs typeface="Arial" panose="020B0604020202020204" pitchFamily="34" charset="0"/>
              </a:rPr>
              <a:t>.</a:t>
            </a:r>
          </a:p>
          <a:p>
            <a:pPr marL="457200" indent="-457200">
              <a:buAutoNum type="arabicPeriod"/>
            </a:pPr>
            <a:r>
              <a:rPr lang="en-US" dirty="0" err="1">
                <a:latin typeface="Arial" panose="020B0604020202020204" pitchFamily="34" charset="0"/>
                <a:cs typeface="Arial" panose="020B0604020202020204" pitchFamily="34" charset="0"/>
              </a:rPr>
              <a:t>Hỗ</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thúc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đẩy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sự</a:t>
            </a:r>
            <a:r>
              <a:rPr lang="en-US" dirty="0">
                <a:latin typeface="Arial" panose="020B0604020202020204" pitchFamily="34" charset="0"/>
                <a:cs typeface="Arial" panose="020B0604020202020204" pitchFamily="34" charset="0"/>
              </a:rPr>
              <a:t> t</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mềm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vụ</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mạng</a:t>
            </a:r>
            <a:endParaRPr lang="en-US" dirty="0">
              <a:latin typeface="Arial" panose="020B0604020202020204" pitchFamily="34" charset="0"/>
              <a:cs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475338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t>
            </a:r>
            <a:r>
              <a:rPr lang="en-US" dirty="0" err="1"/>
              <a:t>Các</a:t>
            </a:r>
            <a:r>
              <a:rPr lang="en-US" dirty="0"/>
              <a:t> </a:t>
            </a:r>
            <a:r>
              <a:rPr lang="en-US" dirty="0" err="1"/>
              <a:t>bên</a:t>
            </a:r>
            <a:r>
              <a:rPr lang="en-US" dirty="0"/>
              <a:t> </a:t>
            </a:r>
            <a:r>
              <a:rPr lang="en-US" dirty="0" err="1"/>
              <a:t>tham</a:t>
            </a:r>
            <a:r>
              <a:rPr lang="en-US" dirty="0"/>
              <a:t> </a:t>
            </a:r>
            <a:r>
              <a:rPr lang="en-US" dirty="0" err="1"/>
              <a:t>gia</a:t>
            </a:r>
            <a:r>
              <a:rPr lang="en-US" dirty="0"/>
              <a:t> SET</a:t>
            </a:r>
          </a:p>
        </p:txBody>
      </p:sp>
      <p:pic>
        <p:nvPicPr>
          <p:cNvPr id="6" name="Content Placeholder 5">
            <a:extLst>
              <a:ext uri="{FF2B5EF4-FFF2-40B4-BE49-F238E27FC236}">
                <a16:creationId xmlns:a16="http://schemas.microsoft.com/office/drawing/2014/main" id="{A3F6B3EA-E4B5-4191-ACF7-E5184C6369F7}"/>
              </a:ext>
            </a:extLst>
          </p:cNvPr>
          <p:cNvPicPr>
            <a:picLocks noGrp="1" noChangeAspect="1"/>
          </p:cNvPicPr>
          <p:nvPr>
            <p:ph idx="1"/>
          </p:nvPr>
        </p:nvPicPr>
        <p:blipFill>
          <a:blip r:embed="rId2"/>
          <a:stretch>
            <a:fillRect/>
          </a:stretch>
        </p:blipFill>
        <p:spPr>
          <a:xfrm>
            <a:off x="798858" y="1346200"/>
            <a:ext cx="7406584" cy="4902200"/>
          </a:xfrm>
          <a:prstGeom prst="rect">
            <a:avLst/>
          </a:prstGeom>
        </p:spPr>
      </p:pic>
    </p:spTree>
    <p:extLst>
      <p:ext uri="{BB962C8B-B14F-4D97-AF65-F5344CB8AC3E}">
        <p14:creationId xmlns:p14="http://schemas.microsoft.com/office/powerpoint/2010/main" val="3578316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a:t>
            </a:r>
            <a:r>
              <a:rPr lang="en-US" dirty="0" err="1"/>
              <a:t>Các</a:t>
            </a:r>
            <a:r>
              <a:rPr lang="en-US" dirty="0"/>
              <a:t> </a:t>
            </a:r>
            <a:r>
              <a:rPr lang="en-US" dirty="0" err="1"/>
              <a:t>cơ</a:t>
            </a:r>
            <a:r>
              <a:rPr lang="en-US" dirty="0"/>
              <a:t> </a:t>
            </a:r>
            <a:r>
              <a:rPr lang="en-US" dirty="0" err="1"/>
              <a:t>chế</a:t>
            </a:r>
            <a:r>
              <a:rPr lang="en-US" dirty="0"/>
              <a:t> </a:t>
            </a:r>
            <a:r>
              <a:rPr lang="en-US" dirty="0" err="1"/>
              <a:t>mật</a:t>
            </a:r>
            <a:r>
              <a:rPr lang="en-US" dirty="0"/>
              <a:t> </a:t>
            </a:r>
            <a:r>
              <a:rPr lang="en-US" dirty="0" err="1"/>
              <a:t>mã</a:t>
            </a:r>
            <a:r>
              <a:rPr lang="en-US" dirty="0"/>
              <a:t> </a:t>
            </a:r>
            <a:r>
              <a:rPr lang="en-US" dirty="0" err="1"/>
              <a:t>được</a:t>
            </a:r>
            <a:r>
              <a:rPr lang="en-US" dirty="0"/>
              <a:t> </a:t>
            </a:r>
            <a:r>
              <a:rPr lang="en-US" dirty="0" err="1"/>
              <a:t>sử</a:t>
            </a:r>
            <a:r>
              <a:rPr lang="en-US" dirty="0"/>
              <a:t> </a:t>
            </a:r>
            <a:r>
              <a:rPr lang="en-US" dirty="0" err="1"/>
              <a:t>dụng</a:t>
            </a:r>
            <a:endParaRPr lang="en-US" dirty="0"/>
          </a:p>
        </p:txBody>
      </p:sp>
      <p:sp>
        <p:nvSpPr>
          <p:cNvPr id="4" name="Content Placeholder 3">
            <a:extLst>
              <a:ext uri="{FF2B5EF4-FFF2-40B4-BE49-F238E27FC236}">
                <a16:creationId xmlns:a16="http://schemas.microsoft.com/office/drawing/2014/main" id="{B0853CC8-2DC7-4F86-B949-867E53108616}"/>
              </a:ext>
            </a:extLst>
          </p:cNvPr>
          <p:cNvSpPr>
            <a:spLocks noGrp="1"/>
          </p:cNvSpPr>
          <p:nvPr>
            <p:ph idx="1"/>
          </p:nvPr>
        </p:nvSpPr>
        <p:spPr/>
        <p:txBody>
          <a:bodyPr/>
          <a:lstStyle/>
          <a:p>
            <a:pPr>
              <a:lnSpc>
                <a:spcPct val="100000"/>
              </a:lnSpc>
            </a:pP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xứng</a:t>
            </a:r>
            <a:r>
              <a:rPr lang="en-US" dirty="0">
                <a:latin typeface="Arial" panose="020B0604020202020204" pitchFamily="34" charset="0"/>
                <a:cs typeface="Arial" panose="020B0604020202020204" pitchFamily="34" charset="0"/>
              </a:rPr>
              <a:t>: DES</a:t>
            </a:r>
          </a:p>
          <a:p>
            <a:pPr marL="0" indent="0">
              <a:lnSpc>
                <a:spcPct val="100000"/>
              </a:lnSpc>
              <a:buNone/>
            </a:pPr>
            <a:endParaRPr lang="en-US" dirty="0">
              <a:latin typeface="Arial" panose="020B0604020202020204" pitchFamily="34" charset="0"/>
              <a:cs typeface="Arial" panose="020B0604020202020204" pitchFamily="34" charset="0"/>
            </a:endParaRPr>
          </a:p>
          <a:p>
            <a:pPr>
              <a:lnSpc>
                <a:spcPct val="100000"/>
              </a:lnSpc>
            </a:pPr>
            <a:r>
              <a:rPr lang="en-US" dirty="0" err="1">
                <a:latin typeface="Arial" panose="020B0604020202020204" pitchFamily="34" charset="0"/>
                <a:cs typeface="Arial" panose="020B0604020202020204" pitchFamily="34" charset="0"/>
              </a:rPr>
              <a:t>Đảm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toàn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vẹn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liệu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Message digest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băm</a:t>
            </a:r>
            <a:r>
              <a:rPr lang="en-US" dirty="0">
                <a:latin typeface="Arial" panose="020B0604020202020204" pitchFamily="34" charset="0"/>
                <a:cs typeface="Arial" panose="020B0604020202020204" pitchFamily="34" charset="0"/>
              </a:rPr>
              <a:t> SHA-1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RSA.</a:t>
            </a:r>
          </a:p>
          <a:p>
            <a:pPr>
              <a:lnSpc>
                <a:spcPct val="100000"/>
              </a:lnSpc>
            </a:pP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nắm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RSA</a:t>
            </a:r>
          </a:p>
          <a:p>
            <a:pPr marL="0" indent="0">
              <a:lnSpc>
                <a:spcPct val="100000"/>
              </a:lnSpc>
              <a:buNone/>
            </a:pPr>
            <a:r>
              <a:rPr lang="en-US" dirty="0">
                <a:latin typeface="Arial" panose="020B0604020202020204" pitchFamily="34" charset="0"/>
                <a:cs typeface="Arial" panose="020B0604020202020204" pitchFamily="34" charset="0"/>
              </a:rPr>
              <a:t> </a:t>
            </a:r>
          </a:p>
          <a:p>
            <a:pPr>
              <a:lnSpc>
                <a:spcPct val="100000"/>
              </a:lnSpc>
            </a:pP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ng</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RSA</a:t>
            </a:r>
          </a:p>
          <a:p>
            <a:pPr>
              <a:lnSpc>
                <a:spcPct val="100000"/>
              </a:lnSpc>
            </a:pPr>
            <a:endParaRPr lang="en-US" dirty="0">
              <a:latin typeface="Arial" panose="020B0604020202020204" pitchFamily="34" charset="0"/>
              <a:cs typeface="Arial" panose="020B0604020202020204" pitchFamily="34" charset="0"/>
            </a:endParaRPr>
          </a:p>
          <a:p>
            <a:pPr>
              <a:lnSpc>
                <a:spcPct val="100000"/>
              </a:lnSpc>
            </a:pP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Tách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riêng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tin </a:t>
            </a:r>
            <a:r>
              <a:rPr lang="en-US" dirty="0" err="1">
                <a:latin typeface="Arial" panose="020B0604020202020204" pitchFamily="34" charset="0"/>
                <a:cs typeface="Arial" panose="020B0604020202020204" pitchFamily="34" charset="0"/>
              </a:rPr>
              <a:t>đặt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thông</a:t>
            </a:r>
            <a:r>
              <a:rPr lang="en-US" dirty="0">
                <a:latin typeface="Arial" panose="020B0604020202020204" pitchFamily="34" charset="0"/>
                <a:cs typeface="Arial" panose="020B0604020202020204" pitchFamily="34" charset="0"/>
              </a:rPr>
              <a:t> tin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kép</a:t>
            </a:r>
            <a:endParaRPr lang="en-US"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979730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a:t>
            </a:r>
            <a:r>
              <a:rPr lang="en-US" dirty="0" err="1"/>
              <a:t>Các</a:t>
            </a:r>
            <a:r>
              <a:rPr lang="en-US" dirty="0"/>
              <a:t> </a:t>
            </a:r>
            <a:r>
              <a:rPr lang="en-US" dirty="0" err="1"/>
              <a:t>cơ</a:t>
            </a:r>
            <a:r>
              <a:rPr lang="en-US" dirty="0"/>
              <a:t> </a:t>
            </a:r>
            <a:r>
              <a:rPr lang="en-US" dirty="0" err="1"/>
              <a:t>chế</a:t>
            </a:r>
            <a:r>
              <a:rPr lang="en-US" dirty="0"/>
              <a:t> </a:t>
            </a:r>
            <a:r>
              <a:rPr lang="en-US" dirty="0" err="1"/>
              <a:t>mật</a:t>
            </a:r>
            <a:r>
              <a:rPr lang="en-US" dirty="0"/>
              <a:t> </a:t>
            </a:r>
            <a:r>
              <a:rPr lang="en-US" dirty="0" err="1"/>
              <a:t>mã</a:t>
            </a:r>
            <a:r>
              <a:rPr lang="en-US" dirty="0"/>
              <a:t> </a:t>
            </a:r>
            <a:r>
              <a:rPr lang="en-US" dirty="0" err="1"/>
              <a:t>được</a:t>
            </a:r>
            <a:r>
              <a:rPr lang="en-US" dirty="0"/>
              <a:t> </a:t>
            </a:r>
            <a:r>
              <a:rPr lang="en-US" dirty="0" err="1"/>
              <a:t>sử</a:t>
            </a:r>
            <a:r>
              <a:rPr lang="en-US" dirty="0"/>
              <a:t> </a:t>
            </a:r>
            <a:r>
              <a:rPr lang="en-US" dirty="0" err="1"/>
              <a:t>dụng</a:t>
            </a:r>
            <a:endParaRPr lang="en-US" dirty="0"/>
          </a:p>
        </p:txBody>
      </p:sp>
      <p:pic>
        <p:nvPicPr>
          <p:cNvPr id="5" name="image14.png">
            <a:extLst>
              <a:ext uri="{FF2B5EF4-FFF2-40B4-BE49-F238E27FC236}">
                <a16:creationId xmlns:a16="http://schemas.microsoft.com/office/drawing/2014/main" id="{8FD1BBF5-D7F6-4062-9600-C2C6EC89275C}"/>
              </a:ext>
            </a:extLst>
          </p:cNvPr>
          <p:cNvPicPr>
            <a:picLocks noGrp="1"/>
          </p:cNvPicPr>
          <p:nvPr>
            <p:ph idx="1"/>
          </p:nvPr>
        </p:nvPicPr>
        <p:blipFill>
          <a:blip r:embed="rId2"/>
          <a:srcRect/>
          <a:stretch>
            <a:fillRect/>
          </a:stretch>
        </p:blipFill>
        <p:spPr>
          <a:xfrm>
            <a:off x="565180" y="1346200"/>
            <a:ext cx="7873939" cy="4902200"/>
          </a:xfrm>
          <a:prstGeom prst="rect">
            <a:avLst/>
          </a:prstGeom>
          <a:ln/>
        </p:spPr>
      </p:pic>
    </p:spTree>
    <p:extLst>
      <p:ext uri="{BB962C8B-B14F-4D97-AF65-F5344CB8AC3E}">
        <p14:creationId xmlns:p14="http://schemas.microsoft.com/office/powerpoint/2010/main" val="535183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a:t>
            </a:r>
            <a:r>
              <a:rPr lang="en-US" dirty="0" err="1"/>
              <a:t>Các</a:t>
            </a:r>
            <a:r>
              <a:rPr lang="en-US" dirty="0"/>
              <a:t> </a:t>
            </a:r>
            <a:r>
              <a:rPr lang="en-US" dirty="0" err="1"/>
              <a:t>cơ</a:t>
            </a:r>
            <a:r>
              <a:rPr lang="en-US" dirty="0"/>
              <a:t> </a:t>
            </a:r>
            <a:r>
              <a:rPr lang="en-US" dirty="0" err="1"/>
              <a:t>chế</a:t>
            </a:r>
            <a:r>
              <a:rPr lang="en-US" dirty="0"/>
              <a:t> </a:t>
            </a:r>
            <a:r>
              <a:rPr lang="en-US" dirty="0" err="1"/>
              <a:t>mật</a:t>
            </a:r>
            <a:r>
              <a:rPr lang="en-US" dirty="0"/>
              <a:t> </a:t>
            </a:r>
            <a:r>
              <a:rPr lang="en-US" dirty="0" err="1"/>
              <a:t>mã</a:t>
            </a:r>
            <a:r>
              <a:rPr lang="en-US" dirty="0"/>
              <a:t> </a:t>
            </a:r>
            <a:r>
              <a:rPr lang="en-US" dirty="0" err="1"/>
              <a:t>được</a:t>
            </a:r>
            <a:r>
              <a:rPr lang="en-US" dirty="0"/>
              <a:t> </a:t>
            </a:r>
            <a:r>
              <a:rPr lang="en-US" dirty="0" err="1"/>
              <a:t>sử</a:t>
            </a:r>
            <a:r>
              <a:rPr lang="en-US" dirty="0"/>
              <a:t> </a:t>
            </a:r>
            <a:r>
              <a:rPr lang="en-US" dirty="0" err="1"/>
              <a:t>dụng</a:t>
            </a:r>
            <a:endParaRPr lang="en-US" dirty="0"/>
          </a:p>
        </p:txBody>
      </p:sp>
      <p:pic>
        <p:nvPicPr>
          <p:cNvPr id="1030" name="Picture 6" descr="DIGITAL TRANSACTION – Dr Rajiv Desai">
            <a:extLst>
              <a:ext uri="{FF2B5EF4-FFF2-40B4-BE49-F238E27FC236}">
                <a16:creationId xmlns:a16="http://schemas.microsoft.com/office/drawing/2014/main" id="{455D3BD8-4D8D-4356-85B1-B2C3E2335E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436" y="1238248"/>
            <a:ext cx="7462914" cy="417923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A309AE2-04EC-4F95-9218-CE1B05618624}"/>
              </a:ext>
            </a:extLst>
          </p:cNvPr>
          <p:cNvSpPr txBox="1"/>
          <p:nvPr/>
        </p:nvSpPr>
        <p:spPr>
          <a:xfrm>
            <a:off x="3963211" y="5780015"/>
            <a:ext cx="1749692" cy="369332"/>
          </a:xfrm>
          <a:prstGeom prst="rect">
            <a:avLst/>
          </a:prstGeom>
          <a:noFill/>
        </p:spPr>
        <p:txBody>
          <a:bodyPr wrap="square" rtlCol="0">
            <a:spAutoFit/>
          </a:bodyPr>
          <a:lstStyle/>
          <a:p>
            <a:r>
              <a:rPr lang="en-US" dirty="0" err="1"/>
              <a:t>Chữ</a:t>
            </a:r>
            <a:r>
              <a:rPr lang="en-US" dirty="0"/>
              <a:t> </a:t>
            </a:r>
            <a:r>
              <a:rPr lang="en-US" dirty="0" err="1"/>
              <a:t>ký</a:t>
            </a:r>
            <a:r>
              <a:rPr lang="en-US" dirty="0"/>
              <a:t> </a:t>
            </a:r>
            <a:r>
              <a:rPr lang="en-US" dirty="0" err="1"/>
              <a:t>kép</a:t>
            </a:r>
            <a:endParaRPr lang="en-US" dirty="0"/>
          </a:p>
        </p:txBody>
      </p:sp>
    </p:spTree>
    <p:extLst>
      <p:ext uri="{BB962C8B-B14F-4D97-AF65-F5344CB8AC3E}">
        <p14:creationId xmlns:p14="http://schemas.microsoft.com/office/powerpoint/2010/main" val="3408325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t>
            </a:r>
            <a:r>
              <a:rPr lang="en-US" dirty="0" err="1"/>
              <a:t>Các</a:t>
            </a:r>
            <a:r>
              <a:rPr lang="en-US" dirty="0"/>
              <a:t> </a:t>
            </a:r>
            <a:r>
              <a:rPr lang="en-US" dirty="0" err="1"/>
              <a:t>giao</a:t>
            </a:r>
            <a:r>
              <a:rPr lang="en-US" dirty="0"/>
              <a:t> </a:t>
            </a:r>
            <a:r>
              <a:rPr lang="en-US" dirty="0" err="1"/>
              <a:t>dịch</a:t>
            </a:r>
            <a:r>
              <a:rPr lang="en-US" dirty="0"/>
              <a:t> SET</a:t>
            </a:r>
          </a:p>
        </p:txBody>
      </p:sp>
      <p:sp>
        <p:nvSpPr>
          <p:cNvPr id="6" name="Content Placeholder 3">
            <a:extLst>
              <a:ext uri="{FF2B5EF4-FFF2-40B4-BE49-F238E27FC236}">
                <a16:creationId xmlns:a16="http://schemas.microsoft.com/office/drawing/2014/main" id="{4E935F28-379B-45DE-9130-DF44FD687078}"/>
              </a:ext>
            </a:extLst>
          </p:cNvPr>
          <p:cNvSpPr>
            <a:spLocks noGrp="1"/>
          </p:cNvSpPr>
          <p:nvPr>
            <p:ph idx="1"/>
          </p:nvPr>
        </p:nvSpPr>
        <p:spPr>
          <a:xfrm>
            <a:off x="488950" y="1346200"/>
            <a:ext cx="8026400" cy="4902199"/>
          </a:xfrm>
        </p:spPr>
        <p:txBody>
          <a:bodyPr/>
          <a:lstStyle/>
          <a:p>
            <a:r>
              <a:rPr lang="en-US" dirty="0" err="1">
                <a:latin typeface="Arial" panose="020B0604020202020204" pitchFamily="34" charset="0"/>
                <a:cs typeface="Arial" panose="020B0604020202020204" pitchFamily="34" charset="0"/>
              </a:rPr>
              <a:t>Đăng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bán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Đăng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Ghi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dịch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hỏi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hỏi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mua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sản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phẩm</a:t>
            </a:r>
            <a:r>
              <a:rPr lang="en-US"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0176759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4D7F9D-CF2C-4E80-8360-F21AE36D35D4}" vid="{71563601-04E0-4A9A-AE8B-FC38A55497EE}"/>
    </a:ext>
  </a:extLst>
</a:theme>
</file>

<file path=docProps/app.xml><?xml version="1.0" encoding="utf-8"?>
<Properties xmlns="http://schemas.openxmlformats.org/officeDocument/2006/extended-properties" xmlns:vt="http://schemas.openxmlformats.org/officeDocument/2006/docPropsVTypes">
  <Template>Presentation1</Template>
  <TotalTime>198</TotalTime>
  <Words>1096</Words>
  <Application>Microsoft Office PowerPoint</Application>
  <PresentationFormat>On-screen Show (4:3)</PresentationFormat>
  <Paragraphs>92</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SECURE ELECTRONIC TRANSACTION</vt:lpstr>
      <vt:lpstr>Nội dung</vt:lpstr>
      <vt:lpstr>1 Giới thiệu giao thức SET</vt:lpstr>
      <vt:lpstr>2 Nhiệm vụ của giao thức SET</vt:lpstr>
      <vt:lpstr>3 Các bên tham gia SET</vt:lpstr>
      <vt:lpstr>4 Các cơ chế mật mã được sử dụng</vt:lpstr>
      <vt:lpstr>4 Các cơ chế mật mã được sử dụng</vt:lpstr>
      <vt:lpstr>4 Các cơ chế mật mã được sử dụng</vt:lpstr>
      <vt:lpstr>5 Các giao dịch SET</vt:lpstr>
      <vt:lpstr>5 Một giao dịch SET(Yêu cầu mua hàng)</vt:lpstr>
      <vt:lpstr>5 Một giao dịch SET(Yêu cầu mua hàng)</vt:lpstr>
      <vt:lpstr>5 Một giao dịch SET(Yêu cầu mua hàng)</vt:lpstr>
      <vt:lpstr>5 Một giao dịch SET(Yêu cầu mua hàng)</vt:lpstr>
      <vt:lpstr>5 Một giao dịch SET(Yêu cầu mua hàng)</vt:lpstr>
      <vt:lpstr>5 Một giao dịch SET(Yêu cầu mua hàng)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Hang</dc:creator>
  <cp:lastModifiedBy>nguyen the duc</cp:lastModifiedBy>
  <cp:revision>31</cp:revision>
  <dcterms:created xsi:type="dcterms:W3CDTF">2016-07-25T07:53:11Z</dcterms:created>
  <dcterms:modified xsi:type="dcterms:W3CDTF">2020-06-08T05:20:16Z</dcterms:modified>
</cp:coreProperties>
</file>

<file path=docProps/thumbnail.jpeg>
</file>